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2" r:id="rId3"/>
    <p:sldId id="303" r:id="rId4"/>
    <p:sldId id="312" r:id="rId5"/>
    <p:sldId id="260" r:id="rId6"/>
    <p:sldId id="287" r:id="rId7"/>
    <p:sldId id="288" r:id="rId8"/>
    <p:sldId id="289" r:id="rId9"/>
    <p:sldId id="305" r:id="rId10"/>
    <p:sldId id="306" r:id="rId11"/>
    <p:sldId id="307" r:id="rId12"/>
    <p:sldId id="311" r:id="rId13"/>
    <p:sldId id="309" r:id="rId14"/>
    <p:sldId id="310" r:id="rId15"/>
    <p:sldId id="308" r:id="rId16"/>
    <p:sldId id="274" r:id="rId17"/>
    <p:sldId id="28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9" d="100"/>
          <a:sy n="59" d="100"/>
        </p:scale>
        <p:origin x="-1686" y="-2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F75C853-76C2-4079-98C4-5CD08860D44D}" type="datetimeFigureOut">
              <a:rPr lang="en-US" smtClean="0"/>
              <a:pPr/>
              <a:t>9/23/2021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75C853-76C2-4079-98C4-5CD08860D44D}" type="datetimeFigureOut">
              <a:rPr lang="en-US" smtClean="0"/>
              <a:pPr/>
              <a:t>9/23/2021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F75C853-76C2-4079-98C4-5CD08860D44D}" type="datetimeFigureOut">
              <a:rPr lang="en-US" smtClean="0"/>
              <a:pPr/>
              <a:t>9/23/2021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F75C853-76C2-4079-98C4-5CD08860D44D}" type="datetimeFigureOut">
              <a:rPr lang="en-US" smtClean="0"/>
              <a:pPr/>
              <a:t>9/23/2021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F75C853-76C2-4079-98C4-5CD08860D44D}" type="datetimeFigureOut">
              <a:rPr lang="en-US" smtClean="0"/>
              <a:pPr/>
              <a:t>9/23/2021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75C853-76C2-4079-98C4-5CD08860D44D}" type="datetimeFigureOut">
              <a:rPr lang="en-US" smtClean="0"/>
              <a:pPr/>
              <a:t>9/23/2021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9/23/2021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75C853-76C2-4079-98C4-5CD08860D44D}" type="datetimeFigureOut">
              <a:rPr lang="en-US" smtClean="0"/>
              <a:pPr/>
              <a:t>9/23/2021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308B674-FDA7-4AF5-A5F2-A4FAEED92B3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75C853-76C2-4079-98C4-5CD08860D44D}" type="datetimeFigureOut">
              <a:rPr lang="en-US" smtClean="0"/>
              <a:pPr/>
              <a:t>9/23/2021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08B674-FDA7-4AF5-A5F2-A4FAEED92B3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forms.gle/Xqvykv5vfEi1zpyF7"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11" name="TextBox 10"/>
          <p:cNvSpPr txBox="1"/>
          <p:nvPr/>
        </p:nvSpPr>
        <p:spPr>
          <a:xfrm>
            <a:off x="685800" y="1143000"/>
            <a:ext cx="8077200" cy="317009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pPr algn="ctr"/>
            <a:r>
              <a:rPr lang="en-US" sz="4000" dirty="0" smtClean="0">
                <a:solidFill>
                  <a:schemeClr val="bg1"/>
                </a:solidFill>
                <a:latin typeface="Aharoni" pitchFamily="2" charset="-79"/>
                <a:cs typeface="Aharoni" pitchFamily="2" charset="-79"/>
              </a:rPr>
              <a:t>Welcome to all </a:t>
            </a:r>
          </a:p>
          <a:p>
            <a:pPr algn="ctr"/>
            <a:r>
              <a:rPr lang="en-US" sz="4000" dirty="0" smtClean="0">
                <a:solidFill>
                  <a:schemeClr val="bg1"/>
                </a:solidFill>
                <a:latin typeface="Aharoni" pitchFamily="2" charset="-79"/>
                <a:cs typeface="Aharoni" pitchFamily="2" charset="-79"/>
              </a:rPr>
              <a:t>for the PSK Online lecture</a:t>
            </a:r>
          </a:p>
          <a:p>
            <a:pPr algn="ctr"/>
            <a:r>
              <a:rPr lang="en-US" sz="4000" dirty="0" smtClean="0">
                <a:solidFill>
                  <a:schemeClr val="bg1"/>
                </a:solidFill>
                <a:latin typeface="Aharoni" pitchFamily="2" charset="-79"/>
                <a:cs typeface="Aharoni" pitchFamily="2" charset="-79"/>
              </a:rPr>
              <a:t>Chapter </a:t>
            </a:r>
            <a:r>
              <a:rPr lang="en-US" sz="4000" b="1" dirty="0" smtClean="0">
                <a:solidFill>
                  <a:schemeClr val="bg1"/>
                </a:solidFill>
                <a:latin typeface="+mj-lt"/>
                <a:cs typeface="Aharoni" pitchFamily="2" charset="-79"/>
              </a:rPr>
              <a:t>3</a:t>
            </a:r>
            <a:endParaRPr lang="en-US" sz="4000" b="1" dirty="0" smtClean="0">
              <a:latin typeface="+mj-lt"/>
            </a:endParaRPr>
          </a:p>
          <a:p>
            <a:pPr algn="ctr"/>
            <a:r>
              <a:rPr lang="en-US" sz="4000" b="1" dirty="0" smtClean="0">
                <a:solidFill>
                  <a:schemeClr val="bg1"/>
                </a:solidFill>
              </a:rPr>
              <a:t>Scientific Purchasing</a:t>
            </a:r>
            <a:endParaRPr lang="en-US" sz="4000" dirty="0" smtClean="0">
              <a:solidFill>
                <a:schemeClr val="bg1"/>
              </a:solidFill>
            </a:endParaRPr>
          </a:p>
          <a:p>
            <a:pPr algn="ctr"/>
            <a:r>
              <a:rPr lang="en-US" sz="4000" dirty="0" smtClean="0">
                <a:solidFill>
                  <a:schemeClr val="bg1"/>
                </a:solidFill>
                <a:latin typeface="Aharoni" pitchFamily="2" charset="-79"/>
                <a:cs typeface="Aharoni" pitchFamily="2" charset="-79"/>
              </a:rPr>
              <a:t> </a:t>
            </a:r>
            <a:endParaRPr lang="en-US" sz="4000" dirty="0">
              <a:solidFill>
                <a:schemeClr val="bg1"/>
              </a:solidFill>
              <a:latin typeface="Aharoni" pitchFamily="2" charset="-79"/>
              <a:cs typeface="Aharoni" pitchFamily="2" charset="-79"/>
            </a:endParaRPr>
          </a:p>
        </p:txBody>
      </p:sp>
      <p:sp>
        <p:nvSpPr>
          <p:cNvPr id="4" name="TextBox 3"/>
          <p:cNvSpPr txBox="1"/>
          <p:nvPr/>
        </p:nvSpPr>
        <p:spPr>
          <a:xfrm>
            <a:off x="4724400" y="4953000"/>
            <a:ext cx="4419600" cy="1569660"/>
          </a:xfrm>
          <a:prstGeom prst="rect">
            <a:avLst/>
          </a:prstGeom>
          <a:solidFill>
            <a:schemeClr val="accent2"/>
          </a:solidFill>
        </p:spPr>
        <p:txBody>
          <a:bodyPr wrap="square" rtlCol="0">
            <a:spAutoFit/>
          </a:bodyPr>
          <a:lstStyle/>
          <a:p>
            <a:r>
              <a:rPr lang="en-US" sz="3200" dirty="0" smtClean="0">
                <a:solidFill>
                  <a:schemeClr val="bg1"/>
                </a:solidFill>
                <a:latin typeface="Algerian" pitchFamily="82" charset="0"/>
              </a:rPr>
              <a:t>By </a:t>
            </a:r>
          </a:p>
          <a:p>
            <a:r>
              <a:rPr lang="en-US" sz="3200" dirty="0" smtClean="0">
                <a:solidFill>
                  <a:schemeClr val="bg1"/>
                </a:solidFill>
                <a:latin typeface="Algerian" pitchFamily="82" charset="0"/>
              </a:rPr>
              <a:t>D</a:t>
            </a:r>
            <a:r>
              <a:rPr lang="en-US" sz="3200" smtClean="0">
                <a:solidFill>
                  <a:schemeClr val="bg1"/>
                </a:solidFill>
                <a:latin typeface="Algerian" pitchFamily="82" charset="0"/>
              </a:rPr>
              <a:t>r</a:t>
            </a:r>
            <a:r>
              <a:rPr lang="en-US" sz="3200" dirty="0" smtClean="0">
                <a:solidFill>
                  <a:schemeClr val="bg1"/>
                </a:solidFill>
                <a:latin typeface="Algerian" pitchFamily="82" charset="0"/>
              </a:rPr>
              <a:t>. Dhiraj Ovhal </a:t>
            </a:r>
          </a:p>
          <a:p>
            <a:r>
              <a:rPr lang="en-US" sz="3200" dirty="0" smtClean="0">
                <a:solidFill>
                  <a:schemeClr val="bg1"/>
                </a:solidFill>
                <a:latin typeface="Algerian" pitchFamily="82" charset="0"/>
              </a:rPr>
              <a:t>HOD of Commerce  </a:t>
            </a:r>
            <a:endParaRPr lang="en-US" sz="3200" dirty="0">
              <a:solidFill>
                <a:schemeClr val="bg1"/>
              </a:solidFill>
              <a:latin typeface="Algerian"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381000" y="228600"/>
            <a:ext cx="8229600" cy="3108543"/>
          </a:xfrm>
          <a:prstGeom prst="rect">
            <a:avLst/>
          </a:prstGeom>
          <a:solidFill>
            <a:schemeClr val="accent2"/>
          </a:solidFill>
        </p:spPr>
        <p:txBody>
          <a:bodyPr wrap="square" rtlCol="0">
            <a:spAutoFit/>
          </a:bodyPr>
          <a:lstStyle/>
          <a:p>
            <a:pPr marL="0" lvl="2"/>
            <a:r>
              <a:rPr lang="en-US" sz="2800" dirty="0" smtClean="0">
                <a:solidFill>
                  <a:srgbClr val="FFFF00"/>
                </a:solidFill>
                <a:latin typeface="+mj-lt"/>
                <a:cs typeface="Aharoni" pitchFamily="2" charset="-79"/>
              </a:rPr>
              <a:t>6</a:t>
            </a:r>
            <a:r>
              <a:rPr lang="en-US" sz="2800" dirty="0" smtClean="0">
                <a:solidFill>
                  <a:srgbClr val="FFFF00"/>
                </a:solidFill>
                <a:latin typeface="Aharoni" pitchFamily="2" charset="-79"/>
                <a:cs typeface="Aharoni" pitchFamily="2" charset="-79"/>
              </a:rPr>
              <a:t>. Hedging  :-</a:t>
            </a:r>
          </a:p>
          <a:p>
            <a:pPr marL="0" lvl="2"/>
            <a:r>
              <a:rPr lang="en-US" sz="2800" dirty="0" smtClean="0">
                <a:solidFill>
                  <a:srgbClr val="FFFF00"/>
                </a:solidFill>
                <a:latin typeface="Aharoni" pitchFamily="2" charset="-79"/>
                <a:cs typeface="Aharoni" pitchFamily="2" charset="-79"/>
              </a:rPr>
              <a:t> </a:t>
            </a:r>
            <a:r>
              <a:rPr lang="en-US" sz="2800" dirty="0" smtClean="0">
                <a:solidFill>
                  <a:schemeClr val="bg1"/>
                </a:solidFill>
                <a:latin typeface="Aharoni" pitchFamily="2" charset="-79"/>
                <a:cs typeface="Aharoni" pitchFamily="2" charset="-79"/>
              </a:rPr>
              <a:t>A buying hedge is a transaction which commodities investors undertake to hedge against possible increases in the prices of the actual materials underlying the futures contracts</a:t>
            </a:r>
          </a:p>
          <a:p>
            <a:pPr>
              <a:buFont typeface="Wingdings" pitchFamily="2" charset="2"/>
              <a:buChar char="Ø"/>
            </a:pPr>
            <a:endParaRPr lang="en-US" sz="2800"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381000" y="228600"/>
            <a:ext cx="8229600" cy="5632311"/>
          </a:xfrm>
          <a:prstGeom prst="rect">
            <a:avLst/>
          </a:prstGeom>
          <a:solidFill>
            <a:schemeClr val="accent2"/>
          </a:solidFill>
        </p:spPr>
        <p:txBody>
          <a:bodyPr wrap="square" rtlCol="0">
            <a:spAutoFit/>
          </a:bodyPr>
          <a:lstStyle/>
          <a:p>
            <a:pPr marL="0" lvl="2"/>
            <a:r>
              <a:rPr lang="en-US" sz="2800" dirty="0" smtClean="0">
                <a:solidFill>
                  <a:srgbClr val="FFFF00"/>
                </a:solidFill>
                <a:latin typeface="+mj-lt"/>
                <a:cs typeface="Aharoni" pitchFamily="2" charset="-79"/>
              </a:rPr>
              <a:t>7</a:t>
            </a:r>
            <a:r>
              <a:rPr lang="en-US" sz="2800" dirty="0" smtClean="0">
                <a:solidFill>
                  <a:srgbClr val="FFFF00"/>
                </a:solidFill>
                <a:latin typeface="Aharoni" pitchFamily="2" charset="-79"/>
                <a:cs typeface="Aharoni" pitchFamily="2" charset="-79"/>
              </a:rPr>
              <a:t>. Tender System :-</a:t>
            </a:r>
          </a:p>
          <a:p>
            <a:pPr marL="0" lvl="2"/>
            <a:r>
              <a:rPr lang="en-US" sz="2800" dirty="0" smtClean="0">
                <a:solidFill>
                  <a:schemeClr val="bg1"/>
                </a:solidFill>
                <a:latin typeface="Aharoni" pitchFamily="2" charset="-79"/>
                <a:cs typeface="Aharoni" pitchFamily="2" charset="-79"/>
              </a:rPr>
              <a:t>Tendering usually refers to the process whereby governments and financial institutions invite bids for large projects that must be submitted within a finite deadline</a:t>
            </a:r>
            <a:r>
              <a:rPr lang="en-US" sz="2800" dirty="0" smtClean="0">
                <a:solidFill>
                  <a:srgbClr val="FFFF00"/>
                </a:solidFill>
                <a:latin typeface="Aharoni" pitchFamily="2" charset="-79"/>
                <a:cs typeface="Aharoni" pitchFamily="2" charset="-79"/>
              </a:rPr>
              <a:t>. </a:t>
            </a:r>
          </a:p>
          <a:p>
            <a:pPr marL="0" lvl="2"/>
            <a:endParaRPr lang="en-US" sz="2800" dirty="0" smtClean="0">
              <a:solidFill>
                <a:srgbClr val="FFFF00"/>
              </a:solidFill>
              <a:latin typeface="Aharoni" pitchFamily="2" charset="-79"/>
              <a:cs typeface="Aharoni" pitchFamily="2" charset="-79"/>
            </a:endParaRPr>
          </a:p>
          <a:p>
            <a:r>
              <a:rPr lang="en-US" sz="2800" dirty="0" smtClean="0">
                <a:solidFill>
                  <a:srgbClr val="FFFF00"/>
                </a:solidFill>
                <a:latin typeface="Aharoni" pitchFamily="2" charset="-79"/>
                <a:cs typeface="Aharoni" pitchFamily="2" charset="-79"/>
              </a:rPr>
              <a:t>Metro project :-</a:t>
            </a:r>
            <a:r>
              <a:rPr lang="en-US" dirty="0" smtClean="0"/>
              <a:t> </a:t>
            </a:r>
            <a:r>
              <a:rPr lang="en-US" sz="2000" dirty="0" smtClean="0">
                <a:solidFill>
                  <a:schemeClr val="bg1"/>
                </a:solidFill>
                <a:latin typeface="Aharoni" pitchFamily="2" charset="-79"/>
                <a:cs typeface="Aharoni" pitchFamily="2" charset="-79"/>
              </a:rPr>
              <a:t>Reliance Infrastructure and L&amp;T bagged two packages each. Reliance Infra participated in the bidding in joint venture with Italy-based </a:t>
            </a:r>
            <a:r>
              <a:rPr lang="en-US" sz="2000" dirty="0" err="1" smtClean="0">
                <a:solidFill>
                  <a:schemeClr val="bg1"/>
                </a:solidFill>
                <a:latin typeface="Aharoni" pitchFamily="2" charset="-79"/>
                <a:cs typeface="Aharoni" pitchFamily="2" charset="-79"/>
              </a:rPr>
              <a:t>Rizzani</a:t>
            </a:r>
            <a:r>
              <a:rPr lang="en-US" sz="2000" dirty="0" smtClean="0">
                <a:solidFill>
                  <a:schemeClr val="bg1"/>
                </a:solidFill>
                <a:latin typeface="Aharoni" pitchFamily="2" charset="-79"/>
                <a:cs typeface="Aharoni" pitchFamily="2" charset="-79"/>
              </a:rPr>
              <a:t> de </a:t>
            </a:r>
            <a:r>
              <a:rPr lang="en-US" sz="2000" dirty="0" err="1" smtClean="0">
                <a:solidFill>
                  <a:schemeClr val="bg1"/>
                </a:solidFill>
                <a:latin typeface="Aharoni" pitchFamily="2" charset="-79"/>
                <a:cs typeface="Aharoni" pitchFamily="2" charset="-79"/>
              </a:rPr>
              <a:t>Eccher</a:t>
            </a:r>
            <a:r>
              <a:rPr lang="en-US" sz="2000" dirty="0" smtClean="0">
                <a:solidFill>
                  <a:schemeClr val="bg1"/>
                </a:solidFill>
                <a:latin typeface="Aharoni" pitchFamily="2" charset="-79"/>
                <a:cs typeface="Aharoni" pitchFamily="2" charset="-79"/>
              </a:rPr>
              <a:t> </a:t>
            </a:r>
            <a:r>
              <a:rPr lang="en-US" sz="2000" dirty="0" err="1" smtClean="0">
                <a:solidFill>
                  <a:schemeClr val="bg1"/>
                </a:solidFill>
                <a:latin typeface="Aharoni" pitchFamily="2" charset="-79"/>
                <a:cs typeface="Aharoni" pitchFamily="2" charset="-79"/>
              </a:rPr>
              <a:t>S.p.A</a:t>
            </a:r>
            <a:r>
              <a:rPr lang="en-US" sz="2000" dirty="0" smtClean="0">
                <a:solidFill>
                  <a:schemeClr val="bg1"/>
                </a:solidFill>
                <a:latin typeface="Aharoni" pitchFamily="2" charset="-79"/>
                <a:cs typeface="Aharoni" pitchFamily="2" charset="-79"/>
              </a:rPr>
              <a:t> (</a:t>
            </a:r>
            <a:r>
              <a:rPr lang="en-US" sz="2000" dirty="0" err="1" smtClean="0">
                <a:solidFill>
                  <a:schemeClr val="bg1"/>
                </a:solidFill>
                <a:latin typeface="Aharoni" pitchFamily="2" charset="-79"/>
                <a:cs typeface="Aharoni" pitchFamily="2" charset="-79"/>
              </a:rPr>
              <a:t>RdE</a:t>
            </a:r>
            <a:r>
              <a:rPr lang="en-US" sz="2000" dirty="0" smtClean="0">
                <a:solidFill>
                  <a:schemeClr val="bg1"/>
                </a:solidFill>
                <a:latin typeface="Aharoni" pitchFamily="2" charset="-79"/>
                <a:cs typeface="Aharoni" pitchFamily="2" charset="-79"/>
              </a:rPr>
              <a:t>). According to knowledgeable sources, the contracts won by each company is in the range of ₹1,200-1,400 crore.</a:t>
            </a:r>
          </a:p>
          <a:p>
            <a:pPr marL="0" lvl="2"/>
            <a:endParaRPr lang="en-US" sz="2800" dirty="0" smtClean="0">
              <a:solidFill>
                <a:srgbClr val="FFFF00"/>
              </a:solidFill>
              <a:latin typeface="Aharoni" pitchFamily="2" charset="-79"/>
              <a:cs typeface="Aharoni" pitchFamily="2" charset="-79"/>
            </a:endParaRPr>
          </a:p>
          <a:p>
            <a:pPr marL="0" lvl="2"/>
            <a:endParaRPr lang="en-US" sz="2800" dirty="0" smtClean="0">
              <a:solidFill>
                <a:srgbClr val="FFFF00"/>
              </a:solidFill>
              <a:latin typeface="Aharoni" pitchFamily="2" charset="-79"/>
              <a:cs typeface="Aharoni" pitchFamily="2" charset="-79"/>
            </a:endParaRPr>
          </a:p>
          <a:p>
            <a:pPr marL="0" lvl="2"/>
            <a:r>
              <a:rPr lang="en-US" sz="2800" dirty="0" smtClean="0">
                <a:solidFill>
                  <a:srgbClr val="FFFF00"/>
                </a:solidFill>
                <a:latin typeface="Aharoni" pitchFamily="2" charset="-79"/>
                <a:cs typeface="Aharoni" pitchFamily="2" charset="-79"/>
              </a:rPr>
              <a:t>Bullet train project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381000" y="228600"/>
            <a:ext cx="8229600" cy="954107"/>
          </a:xfrm>
          <a:prstGeom prst="rect">
            <a:avLst/>
          </a:prstGeom>
          <a:noFill/>
        </p:spPr>
        <p:txBody>
          <a:bodyPr wrap="square" rtlCol="0">
            <a:spAutoFit/>
          </a:bodyPr>
          <a:lstStyle/>
          <a:p>
            <a:pPr marL="0" lvl="2"/>
            <a:r>
              <a:rPr lang="en-US" sz="2800" dirty="0" smtClean="0">
                <a:solidFill>
                  <a:srgbClr val="FFFF00"/>
                </a:solidFill>
                <a:latin typeface="+mj-lt"/>
                <a:cs typeface="Aharoni" pitchFamily="2" charset="-79"/>
              </a:rPr>
              <a:t>7</a:t>
            </a:r>
            <a:r>
              <a:rPr lang="en-US" sz="2800" dirty="0" smtClean="0">
                <a:solidFill>
                  <a:srgbClr val="FFFF00"/>
                </a:solidFill>
                <a:latin typeface="Aharoni" pitchFamily="2" charset="-79"/>
                <a:cs typeface="Aharoni" pitchFamily="2" charset="-79"/>
              </a:rPr>
              <a:t>. Tender System :-</a:t>
            </a:r>
          </a:p>
          <a:p>
            <a:pPr marL="0" lvl="2"/>
            <a:endParaRPr lang="en-US" sz="2800" dirty="0" smtClean="0">
              <a:solidFill>
                <a:srgbClr val="FFFF00"/>
              </a:solidFill>
              <a:latin typeface="Aharoni" pitchFamily="2" charset="-79"/>
              <a:cs typeface="Aharoni" pitchFamily="2" charset="-79"/>
            </a:endParaRPr>
          </a:p>
        </p:txBody>
      </p:sp>
      <p:sp>
        <p:nvSpPr>
          <p:cNvPr id="4" name="Rectangle 3"/>
          <p:cNvSpPr/>
          <p:nvPr/>
        </p:nvSpPr>
        <p:spPr>
          <a:xfrm>
            <a:off x="533400" y="1295400"/>
            <a:ext cx="8610600" cy="1323439"/>
          </a:xfrm>
          <a:prstGeom prst="rect">
            <a:avLst/>
          </a:prstGeom>
          <a:solidFill>
            <a:schemeClr val="accent2"/>
          </a:solidFill>
        </p:spPr>
        <p:txBody>
          <a:bodyPr wrap="square">
            <a:spAutoFit/>
          </a:bodyPr>
          <a:lstStyle/>
          <a:p>
            <a:r>
              <a:rPr lang="en-US" sz="2000" dirty="0" smtClean="0">
                <a:solidFill>
                  <a:schemeClr val="bg1"/>
                </a:solidFill>
                <a:latin typeface="Aharoni" pitchFamily="2" charset="-79"/>
                <a:cs typeface="Aharoni" pitchFamily="2" charset="-79"/>
              </a:rPr>
              <a:t>The project involves the construction of </a:t>
            </a:r>
            <a:r>
              <a:rPr lang="en-US" sz="2000" b="1" dirty="0" smtClean="0">
                <a:solidFill>
                  <a:schemeClr val="bg1"/>
                </a:solidFill>
                <a:latin typeface="+mj-lt"/>
                <a:cs typeface="Aharoni" pitchFamily="2" charset="-79"/>
              </a:rPr>
              <a:t>a 505 </a:t>
            </a:r>
            <a:r>
              <a:rPr lang="en-US" sz="2000" dirty="0" smtClean="0">
                <a:solidFill>
                  <a:schemeClr val="bg1"/>
                </a:solidFill>
                <a:latin typeface="Aharoni" pitchFamily="2" charset="-79"/>
                <a:cs typeface="Aharoni" pitchFamily="2" charset="-79"/>
              </a:rPr>
              <a:t>km line connecting Ahmedabad in the western state of Gujarat and the country's commercial capital Mumbai using Japan's </a:t>
            </a:r>
            <a:r>
              <a:rPr lang="en-US" sz="2000" i="1" dirty="0" err="1" smtClean="0">
                <a:solidFill>
                  <a:schemeClr val="bg1"/>
                </a:solidFill>
                <a:latin typeface="Aharoni" pitchFamily="2" charset="-79"/>
                <a:cs typeface="Aharoni" pitchFamily="2" charset="-79"/>
              </a:rPr>
              <a:t>shinkansen</a:t>
            </a:r>
            <a:r>
              <a:rPr lang="en-US" sz="2000" dirty="0" smtClean="0">
                <a:solidFill>
                  <a:schemeClr val="bg1"/>
                </a:solidFill>
                <a:latin typeface="Aharoni" pitchFamily="2" charset="-79"/>
                <a:cs typeface="Aharoni" pitchFamily="2" charset="-79"/>
              </a:rPr>
              <a:t> technology, shortening the journey time between the two to just over two hours</a:t>
            </a:r>
            <a:endParaRPr lang="en-US" sz="2000" dirty="0">
              <a:solidFill>
                <a:schemeClr val="bg1"/>
              </a:solidFill>
              <a:latin typeface="Aharoni" pitchFamily="2" charset="-79"/>
              <a:cs typeface="Aharoni" pitchFamily="2" charset="-79"/>
            </a:endParaRPr>
          </a:p>
        </p:txBody>
      </p:sp>
      <p:pic>
        <p:nvPicPr>
          <p:cNvPr id="1026" name="Picture 2" descr="C:\Users\DELL\Pictures\bullet train.jpg"/>
          <p:cNvPicPr>
            <a:picLocks noChangeAspect="1" noChangeArrowheads="1"/>
          </p:cNvPicPr>
          <p:nvPr/>
        </p:nvPicPr>
        <p:blipFill>
          <a:blip r:embed="rId3" cstate="print"/>
          <a:srcRect/>
          <a:stretch>
            <a:fillRect/>
          </a:stretch>
        </p:blipFill>
        <p:spPr bwMode="auto">
          <a:xfrm>
            <a:off x="1828800" y="2743200"/>
            <a:ext cx="4495800" cy="350915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1026"/>
                                        </p:tgtEl>
                                        <p:attrNameLst>
                                          <p:attrName>style.visibility</p:attrName>
                                        </p:attrNameLst>
                                      </p:cBhvr>
                                      <p:to>
                                        <p:strVal val="visible"/>
                                      </p:to>
                                    </p:set>
                                    <p:anim calcmode="lin" valueType="num">
                                      <p:cBhvr additive="base">
                                        <p:cTn id="18" dur="500" fill="hold"/>
                                        <p:tgtEl>
                                          <p:spTgt spid="1026"/>
                                        </p:tgtEl>
                                        <p:attrNameLst>
                                          <p:attrName>ppt_x</p:attrName>
                                        </p:attrNameLst>
                                      </p:cBhvr>
                                      <p:tavLst>
                                        <p:tav tm="0">
                                          <p:val>
                                            <p:strVal val="#ppt_x"/>
                                          </p:val>
                                        </p:tav>
                                        <p:tav tm="100000">
                                          <p:val>
                                            <p:strVal val="#ppt_x"/>
                                          </p:val>
                                        </p:tav>
                                      </p:tavLst>
                                    </p:anim>
                                    <p:anim calcmode="lin" valueType="num">
                                      <p:cBhvr additive="base">
                                        <p:cTn id="19"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381000" y="228600"/>
            <a:ext cx="8229600" cy="2677656"/>
          </a:xfrm>
          <a:prstGeom prst="rect">
            <a:avLst/>
          </a:prstGeom>
          <a:solidFill>
            <a:schemeClr val="accent2"/>
          </a:solidFill>
        </p:spPr>
        <p:txBody>
          <a:bodyPr wrap="square" rtlCol="0">
            <a:spAutoFit/>
          </a:bodyPr>
          <a:lstStyle/>
          <a:p>
            <a:pPr marL="0" lvl="2"/>
            <a:r>
              <a:rPr lang="en-US" sz="2800" dirty="0" smtClean="0">
                <a:solidFill>
                  <a:srgbClr val="FFFF00"/>
                </a:solidFill>
                <a:latin typeface="+mj-lt"/>
                <a:cs typeface="Aharoni" pitchFamily="2" charset="-79"/>
              </a:rPr>
              <a:t>8</a:t>
            </a:r>
            <a:r>
              <a:rPr lang="en-US" sz="2800" dirty="0" smtClean="0">
                <a:solidFill>
                  <a:srgbClr val="FFFF00"/>
                </a:solidFill>
                <a:latin typeface="Aharoni" pitchFamily="2" charset="-79"/>
                <a:cs typeface="Aharoni" pitchFamily="2" charset="-79"/>
              </a:rPr>
              <a:t>. Online Buying  :-</a:t>
            </a:r>
          </a:p>
          <a:p>
            <a:pPr marL="0" lvl="2">
              <a:buFont typeface="Wingdings" pitchFamily="2" charset="2"/>
              <a:buChar char="Ø"/>
            </a:pPr>
            <a:r>
              <a:rPr lang="en-US" sz="2800" dirty="0" smtClean="0">
                <a:solidFill>
                  <a:schemeClr val="bg1"/>
                </a:solidFill>
                <a:latin typeface="Aharoni" pitchFamily="2" charset="-79"/>
                <a:cs typeface="Aharoni" pitchFamily="2" charset="-79"/>
              </a:rPr>
              <a:t>Use Online platform or E-Platform to purchase material from supplier through online order </a:t>
            </a:r>
          </a:p>
          <a:p>
            <a:pPr marL="0" lvl="2"/>
            <a:endParaRPr lang="en-US" sz="2800" dirty="0" smtClean="0">
              <a:solidFill>
                <a:schemeClr val="bg1"/>
              </a:solidFill>
              <a:latin typeface="Aharoni" pitchFamily="2" charset="-79"/>
              <a:cs typeface="Aharoni" pitchFamily="2" charset="-79"/>
            </a:endParaRPr>
          </a:p>
          <a:p>
            <a:pPr marL="0" lvl="2"/>
            <a:r>
              <a:rPr lang="en-US" sz="2800" dirty="0" smtClean="0">
                <a:solidFill>
                  <a:schemeClr val="bg1"/>
                </a:solidFill>
                <a:latin typeface="Aharoni" pitchFamily="2" charset="-79"/>
                <a:cs typeface="Aharoni" pitchFamily="2" charset="-79"/>
              </a:rPr>
              <a:t>B2B</a:t>
            </a:r>
          </a:p>
          <a:p>
            <a:pPr marL="0" lvl="2"/>
            <a:endParaRPr lang="en-US" sz="2800" dirty="0" smtClean="0">
              <a:solidFill>
                <a:srgbClr val="FFFF00"/>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1"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76200"/>
            <a:ext cx="9144000" cy="6858000"/>
          </a:xfrm>
        </p:spPr>
      </p:pic>
      <p:sp>
        <p:nvSpPr>
          <p:cNvPr id="3" name="TextBox 2"/>
          <p:cNvSpPr txBox="1"/>
          <p:nvPr/>
        </p:nvSpPr>
        <p:spPr>
          <a:xfrm>
            <a:off x="381000" y="228600"/>
            <a:ext cx="8229600" cy="1815882"/>
          </a:xfrm>
          <a:prstGeom prst="rect">
            <a:avLst/>
          </a:prstGeom>
          <a:solidFill>
            <a:schemeClr val="accent2"/>
          </a:solidFill>
        </p:spPr>
        <p:txBody>
          <a:bodyPr wrap="square" rtlCol="0">
            <a:spAutoFit/>
          </a:bodyPr>
          <a:lstStyle/>
          <a:p>
            <a:pPr marL="0" lvl="2"/>
            <a:r>
              <a:rPr lang="en-US" sz="2800" dirty="0" smtClean="0">
                <a:solidFill>
                  <a:srgbClr val="FFFF00"/>
                </a:solidFill>
                <a:latin typeface="+mj-lt"/>
                <a:cs typeface="Aharoni" pitchFamily="2" charset="-79"/>
              </a:rPr>
              <a:t>9</a:t>
            </a:r>
            <a:r>
              <a:rPr lang="en-US" sz="2800" dirty="0" smtClean="0">
                <a:solidFill>
                  <a:srgbClr val="FFFF00"/>
                </a:solidFill>
                <a:latin typeface="Aharoni" pitchFamily="2" charset="-79"/>
                <a:cs typeface="Aharoni" pitchFamily="2" charset="-79"/>
              </a:rPr>
              <a:t>. Petty Cash Buying  :-</a:t>
            </a:r>
          </a:p>
          <a:p>
            <a:pPr marL="0" lvl="2">
              <a:buFont typeface="Wingdings" pitchFamily="2" charset="2"/>
              <a:buChar char="Ø"/>
            </a:pPr>
            <a:r>
              <a:rPr lang="en-US" sz="2800" dirty="0" smtClean="0">
                <a:solidFill>
                  <a:schemeClr val="bg1"/>
                </a:solidFill>
                <a:latin typeface="Aharoni" pitchFamily="2" charset="-79"/>
                <a:cs typeface="Aharoni" pitchFamily="2" charset="-79"/>
              </a:rPr>
              <a:t>Small amount of purchasing such as Stationary , Paper, refill, recharge, etc.</a:t>
            </a:r>
          </a:p>
          <a:p>
            <a:pPr marL="0" lvl="2">
              <a:buFont typeface="Wingdings" pitchFamily="2" charset="2"/>
              <a:buChar char="Ø"/>
            </a:pPr>
            <a:r>
              <a:rPr lang="en-US" sz="2800" dirty="0" smtClean="0">
                <a:solidFill>
                  <a:schemeClr val="bg1"/>
                </a:solidFill>
                <a:latin typeface="Aharoni" pitchFamily="2" charset="-79"/>
                <a:cs typeface="Aharoni" pitchFamily="2" charset="-79"/>
              </a:rPr>
              <a:t>These are trifles items and used petty cash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457200"/>
            <a:ext cx="8686800" cy="9848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  Q.5 Scientific Purchasing ?</a:t>
            </a:r>
            <a:endParaRPr lang="en-US" sz="2400" dirty="0" smtClean="0"/>
          </a:p>
          <a:p>
            <a:endParaRPr lang="en-US" sz="1600" dirty="0" smtClean="0"/>
          </a:p>
          <a:p>
            <a:r>
              <a:rPr lang="en-US" b="1" dirty="0" smtClean="0"/>
              <a:t>  </a:t>
            </a:r>
            <a:endParaRPr lang="en-US" sz="2000" dirty="0"/>
          </a:p>
        </p:txBody>
      </p:sp>
      <p:sp>
        <p:nvSpPr>
          <p:cNvPr id="5" name="TextBox 4"/>
          <p:cNvSpPr txBox="1"/>
          <p:nvPr/>
        </p:nvSpPr>
        <p:spPr>
          <a:xfrm>
            <a:off x="1143000" y="3962400"/>
            <a:ext cx="7391400" cy="1846659"/>
          </a:xfrm>
          <a:prstGeom prst="rect">
            <a:avLst/>
          </a:prstGeom>
          <a:noFill/>
        </p:spPr>
        <p:txBody>
          <a:bodyPr wrap="square" rtlCol="0">
            <a:spAutoFit/>
          </a:bodyPr>
          <a:lstStyle/>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chemeClr val="bg1"/>
              </a:solidFill>
              <a:latin typeface="Aharoni" pitchFamily="2" charset="-79"/>
              <a:cs typeface="Aharoni" pitchFamily="2" charset="-79"/>
            </a:endParaRPr>
          </a:p>
          <a:p>
            <a:pPr algn="just"/>
            <a:endParaRPr lang="en-US" dirty="0"/>
          </a:p>
        </p:txBody>
      </p:sp>
      <p:sp>
        <p:nvSpPr>
          <p:cNvPr id="9220" name="AutoShape 4"/>
          <p:cNvSpPr>
            <a:spLocks/>
          </p:cNvSpPr>
          <p:nvPr/>
        </p:nvSpPr>
        <p:spPr bwMode="auto">
          <a:xfrm>
            <a:off x="3429000" y="1981200"/>
            <a:ext cx="1381125" cy="3276600"/>
          </a:xfrm>
          <a:prstGeom prst="rightBrace">
            <a:avLst>
              <a:gd name="adj1" fmla="val 11782"/>
              <a:gd name="adj2" fmla="val 5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TextBox 11"/>
          <p:cNvSpPr txBox="1"/>
          <p:nvPr/>
        </p:nvSpPr>
        <p:spPr>
          <a:xfrm>
            <a:off x="838200" y="1905000"/>
            <a:ext cx="7696200" cy="3539430"/>
          </a:xfrm>
          <a:prstGeom prst="rect">
            <a:avLst/>
          </a:prstGeom>
          <a:solidFill>
            <a:srgbClr val="FFFF00"/>
          </a:solidFill>
        </p:spPr>
        <p:txBody>
          <a:bodyPr wrap="square" rtlCol="0">
            <a:spAutoFit/>
          </a:bodyPr>
          <a:lstStyle/>
          <a:p>
            <a:pPr lvl="0"/>
            <a:r>
              <a:rPr lang="en-US" sz="3200" b="1" dirty="0" smtClean="0">
                <a:solidFill>
                  <a:srgbClr val="FF0000"/>
                </a:solidFill>
                <a:latin typeface="Aharoni" pitchFamily="2" charset="-79"/>
                <a:cs typeface="Aharoni" pitchFamily="2" charset="-79"/>
              </a:rPr>
              <a:t>Right quality</a:t>
            </a:r>
            <a:endParaRPr lang="en-US" sz="3200" dirty="0" smtClean="0">
              <a:solidFill>
                <a:srgbClr val="FF0000"/>
              </a:solidFill>
              <a:latin typeface="Aharoni" pitchFamily="2" charset="-79"/>
              <a:cs typeface="Aharoni" pitchFamily="2" charset="-79"/>
            </a:endParaRPr>
          </a:p>
          <a:p>
            <a:pPr lvl="0"/>
            <a:r>
              <a:rPr lang="en-US" sz="3200" b="1" dirty="0" smtClean="0">
                <a:solidFill>
                  <a:srgbClr val="FF0000"/>
                </a:solidFill>
                <a:latin typeface="Aharoni" pitchFamily="2" charset="-79"/>
                <a:cs typeface="Aharoni" pitchFamily="2" charset="-79"/>
              </a:rPr>
              <a:t>Right quantity</a:t>
            </a:r>
            <a:endParaRPr lang="en-US" sz="3200" dirty="0" smtClean="0">
              <a:solidFill>
                <a:srgbClr val="FF0000"/>
              </a:solidFill>
              <a:latin typeface="Aharoni" pitchFamily="2" charset="-79"/>
              <a:cs typeface="Aharoni" pitchFamily="2" charset="-79"/>
            </a:endParaRPr>
          </a:p>
          <a:p>
            <a:pPr lvl="0"/>
            <a:r>
              <a:rPr lang="en-US" sz="3200" b="1" dirty="0" smtClean="0">
                <a:solidFill>
                  <a:srgbClr val="FF0000"/>
                </a:solidFill>
                <a:latin typeface="Aharoni" pitchFamily="2" charset="-79"/>
                <a:cs typeface="Aharoni" pitchFamily="2" charset="-79"/>
              </a:rPr>
              <a:t>Right Price</a:t>
            </a:r>
            <a:endParaRPr lang="en-US" sz="3200" dirty="0" smtClean="0">
              <a:solidFill>
                <a:srgbClr val="FF0000"/>
              </a:solidFill>
              <a:latin typeface="Aharoni" pitchFamily="2" charset="-79"/>
              <a:cs typeface="Aharoni" pitchFamily="2" charset="-79"/>
            </a:endParaRPr>
          </a:p>
          <a:p>
            <a:pPr lvl="0"/>
            <a:r>
              <a:rPr lang="en-US" sz="3200" b="1" dirty="0" smtClean="0">
                <a:solidFill>
                  <a:srgbClr val="FF0000"/>
                </a:solidFill>
                <a:latin typeface="Aharoni" pitchFamily="2" charset="-79"/>
                <a:cs typeface="Aharoni" pitchFamily="2" charset="-79"/>
              </a:rPr>
              <a:t>Right Place                     Q</a:t>
            </a:r>
            <a:r>
              <a:rPr lang="en-US" sz="3200" b="1" baseline="30000" dirty="0" smtClean="0">
                <a:solidFill>
                  <a:srgbClr val="FF0000"/>
                </a:solidFill>
                <a:latin typeface="Aharoni" pitchFamily="2" charset="-79"/>
                <a:cs typeface="Aharoni" pitchFamily="2" charset="-79"/>
              </a:rPr>
              <a:t>2 </a:t>
            </a:r>
            <a:r>
              <a:rPr lang="en-US" sz="3200" b="1" dirty="0" smtClean="0">
                <a:solidFill>
                  <a:srgbClr val="FF0000"/>
                </a:solidFill>
                <a:latin typeface="Aharoni" pitchFamily="2" charset="-79"/>
                <a:cs typeface="Aharoni" pitchFamily="2" charset="-79"/>
              </a:rPr>
              <a:t> P</a:t>
            </a:r>
            <a:r>
              <a:rPr lang="en-US" sz="3200" b="1" baseline="30000" dirty="0" smtClean="0">
                <a:solidFill>
                  <a:srgbClr val="FF0000"/>
                </a:solidFill>
                <a:latin typeface="Aharoni" pitchFamily="2" charset="-79"/>
                <a:cs typeface="Aharoni" pitchFamily="2" charset="-79"/>
              </a:rPr>
              <a:t>2  </a:t>
            </a:r>
            <a:r>
              <a:rPr lang="en-US" sz="3200" b="1" dirty="0" smtClean="0">
                <a:solidFill>
                  <a:srgbClr val="FF0000"/>
                </a:solidFill>
                <a:latin typeface="Aharoni" pitchFamily="2" charset="-79"/>
                <a:cs typeface="Aharoni" pitchFamily="2" charset="-79"/>
              </a:rPr>
              <a:t>T</a:t>
            </a:r>
            <a:r>
              <a:rPr lang="en-US" sz="3200" b="1" baseline="30000" dirty="0" smtClean="0">
                <a:solidFill>
                  <a:srgbClr val="FF0000"/>
                </a:solidFill>
                <a:latin typeface="Aharoni" pitchFamily="2" charset="-79"/>
                <a:cs typeface="Aharoni" pitchFamily="2" charset="-79"/>
              </a:rPr>
              <a:t>2 </a:t>
            </a:r>
            <a:r>
              <a:rPr lang="en-US" sz="3200" b="1" dirty="0" smtClean="0">
                <a:solidFill>
                  <a:srgbClr val="FF0000"/>
                </a:solidFill>
                <a:latin typeface="Aharoni" pitchFamily="2" charset="-79"/>
                <a:cs typeface="Aharoni" pitchFamily="2" charset="-79"/>
              </a:rPr>
              <a:t> S</a:t>
            </a:r>
            <a:endParaRPr lang="en-US" sz="3200" dirty="0" smtClean="0">
              <a:solidFill>
                <a:srgbClr val="FF0000"/>
              </a:solidFill>
              <a:latin typeface="Aharoni" pitchFamily="2" charset="-79"/>
              <a:cs typeface="Aharoni" pitchFamily="2" charset="-79"/>
            </a:endParaRPr>
          </a:p>
          <a:p>
            <a:pPr lvl="0"/>
            <a:r>
              <a:rPr lang="en-US" sz="3200" b="1" dirty="0" smtClean="0">
                <a:solidFill>
                  <a:srgbClr val="FF0000"/>
                </a:solidFill>
                <a:latin typeface="Aharoni" pitchFamily="2" charset="-79"/>
                <a:cs typeface="Aharoni" pitchFamily="2" charset="-79"/>
              </a:rPr>
              <a:t>Right Time </a:t>
            </a:r>
            <a:endParaRPr lang="en-US" sz="3200" dirty="0" smtClean="0">
              <a:solidFill>
                <a:srgbClr val="FF0000"/>
              </a:solidFill>
              <a:latin typeface="Aharoni" pitchFamily="2" charset="-79"/>
              <a:cs typeface="Aharoni" pitchFamily="2" charset="-79"/>
            </a:endParaRPr>
          </a:p>
          <a:p>
            <a:pPr lvl="0"/>
            <a:r>
              <a:rPr lang="en-US" sz="3200" b="1" dirty="0" smtClean="0">
                <a:solidFill>
                  <a:srgbClr val="FF0000"/>
                </a:solidFill>
                <a:latin typeface="Aharoni" pitchFamily="2" charset="-79"/>
                <a:cs typeface="Aharoni" pitchFamily="2" charset="-79"/>
              </a:rPr>
              <a:t>Right Transport</a:t>
            </a:r>
            <a:endParaRPr lang="en-US" sz="3200" dirty="0" smtClean="0">
              <a:solidFill>
                <a:srgbClr val="FF0000"/>
              </a:solidFill>
              <a:latin typeface="Aharoni" pitchFamily="2" charset="-79"/>
              <a:cs typeface="Aharoni" pitchFamily="2" charset="-79"/>
            </a:endParaRPr>
          </a:p>
          <a:p>
            <a:r>
              <a:rPr lang="en-US" sz="3200" b="1" dirty="0" smtClean="0">
                <a:solidFill>
                  <a:srgbClr val="FF0000"/>
                </a:solidFill>
                <a:latin typeface="Aharoni" pitchFamily="2" charset="-79"/>
                <a:cs typeface="Aharoni" pitchFamily="2" charset="-79"/>
              </a:rPr>
              <a:t>Right Source </a:t>
            </a:r>
            <a:endParaRPr lang="en-US" sz="3200" dirty="0">
              <a:solidFill>
                <a:srgbClr val="FF0000"/>
              </a:solidFill>
              <a:latin typeface="Aharoni" pitchFamily="2" charset="-79"/>
              <a:cs typeface="Aharoni" pitchFamily="2" charset="-79"/>
            </a:endParaRPr>
          </a:p>
        </p:txBody>
      </p:sp>
      <p:sp>
        <p:nvSpPr>
          <p:cNvPr id="13" name="Right Brace 12"/>
          <p:cNvSpPr/>
          <p:nvPr/>
        </p:nvSpPr>
        <p:spPr>
          <a:xfrm>
            <a:off x="4038600" y="2133600"/>
            <a:ext cx="1143000" cy="3048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diamond(in)">
                                      <p:cBhvr>
                                        <p:cTn id="12"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1"/>
            <a:ext cx="9145485" cy="6857999"/>
          </a:xfrm>
        </p:spPr>
      </p:pic>
      <p:sp>
        <p:nvSpPr>
          <p:cNvPr id="4" name="TextBox 3"/>
          <p:cNvSpPr txBox="1"/>
          <p:nvPr/>
        </p:nvSpPr>
        <p:spPr>
          <a:xfrm>
            <a:off x="1524000" y="1752600"/>
            <a:ext cx="5943600" cy="1446550"/>
          </a:xfrm>
          <a:prstGeom prst="rect">
            <a:avLst/>
          </a:prstGeom>
          <a:noFill/>
        </p:spPr>
        <p:txBody>
          <a:bodyPr wrap="square" rtlCol="0">
            <a:spAutoFit/>
          </a:bodyPr>
          <a:lstStyle/>
          <a:p>
            <a:pPr algn="ctr"/>
            <a:r>
              <a:rPr lang="en-US" sz="8800" dirty="0" smtClean="0">
                <a:solidFill>
                  <a:schemeClr val="bg1"/>
                </a:solidFill>
                <a:latin typeface="Aharoni" pitchFamily="2" charset="-79"/>
                <a:cs typeface="Aharoni" pitchFamily="2" charset="-79"/>
              </a:rPr>
              <a:t>Thank You </a:t>
            </a:r>
            <a:endParaRPr lang="en-US" sz="88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72987 0.22197 C -0.73039 0.21573 -0.73195 0.20948 -0.7316 0.20324 C -0.73039 0.1859 -0.70956 0.18636 -0.70001 0.18451 C -0.68351 0.18613 -0.67136 0.18706 -0.65608 0.19376 C -0.64237 0.20879 -0.62779 0.22567 -0.61581 0.24301 C -0.59949 0.26659 -0.58855 0.29318 -0.57188 0.31538 C -0.56355 0.33758 -0.5547 0.35029 -0.54567 0.37133 C -0.54341 0.37642 -0.54254 0.38266 -0.54029 0.38775 C -0.5297 0.41226 -0.51511 0.43422 -0.50348 0.45781 C -0.49567 0.47353 -0.48456 0.49365 -0.47015 0.49989 C -0.4606 0.50405 -0.44862 0.50428 -0.43855 0.50706 C -0.42466 0.4955 -0.42292 0.48278 -0.41754 0.46266 C -0.40695 0.42359 -0.39879 0.38359 -0.38595 0.34567 C -0.38542 0.32787 -0.38681 0.3096 -0.38421 0.29203 C -0.37883 0.25434 -0.3665 0.23561 -0.35261 0.20555 C -0.34636 0.19214 -0.3422 0.1785 -0.32987 0.17295 C -0.3139 0.17804 -0.3165 0.19792 -0.31233 0.21735 C -0.30643 0.2444 -0.2948 0.27353 -0.28595 0.29896 C -0.27518 0.32972 -0.26372 0.35977 -0.25261 0.39006 C -0.22935 0.45318 -0.20365 0.52833 -0.15435 0.5607 C -0.14619 0.55769 -0.13785 0.55561 -0.12987 0.55145 C -0.12171 0.54729 -0.11563 0.53411 -0.10869 0.5281 C -0.09931 0.51977 -0.08872 0.51446 -0.079 0.50706 C -0.07188 0.49388 -0.06633 0.47908 -0.05782 0.46729 C -0.04619 0.4511 -0.0382 0.44278 -0.02796 0.42289 C -0.0257 0.41318 -0.02258 0.40763 -0.02101 0.39723 C -0.02119 0.39422 -0.02657 0.33827 -0.02275 0.32463 C -0.01997 0.31515 -0.0139 0.30798 -0.01042 0.29896 C -0.00921 0.29203 -0.00869 0.28463 -0.00695 0.27792 C -0.00417 0.26729 0.00954 0.24694 0.01579 0.23815 C 0.01527 0.23353 0.01631 0.22798 0.01405 0.22428 C 0.01128 0.21966 0.00277 0.21758 -0.00174 0.2148 C -0.00765 0.2111 -0.01338 0.20717 -0.01928 0.20324 C -0.03265 0.20555 -0.04654 0.20532 -0.05956 0.21018 C -0.06615 0.21249 -0.07067 0.22128 -0.07709 0.22428 C -0.10209 0.23631 -0.08976 0.23168 -0.11407 0.23815 C -0.13473 0.25688 -0.14306 0.2592 -0.16841 0.26174 C -0.18126 0.26567 -0.19376 0.27214 -0.20695 0.2733 C -0.2264 0.27492 -0.26372 0.2659 -0.28421 0.26174 C -0.3066 0.24972 -0.33056 0.24209 -0.35088 0.22428 C -0.3691 0.20833 -0.38299 0.18382 -0.39827 0.16347 C -0.40435 0.15538 -0.40938 0.14544 -0.41581 0.13758 C -0.41997 0.13295 -0.42588 0.1311 -0.42987 0.12602 C -0.43595 0.11839 -0.44046 0.10914 -0.44567 0.10035 C -0.44931 0.09434 -0.45608 0.08162 -0.45608 0.08162 C -0.4573 0.07631 -0.45834 0.07076 -0.45956 0.06544 C -0.46181 0.05596 -0.46667 0.03723 -0.46667 0.03723 C -0.46876 0.01781 -0.47136 -0.00601 -0.45956 -0.02104 C -0.44792 -0.05225 -0.45608 -0.04416 -0.44202 -0.05387 C -0.43456 -0.07121 -0.43282 -0.08 -0.41754 -0.08416 C -0.38942 -0.10127 -0.38178 -0.09826 -0.3474 -0.10057 C -0.31754 -0.09919 -0.30088 -0.10034 -0.27362 -0.09341 C -0.25591 -0.08878 -0.2389 -0.08115 -0.22101 -0.07722 C -0.21407 -0.07329 -0.2066 -0.07052 -0.20001 -0.06543 C -0.17709 -0.04763 -0.20226 -0.05757 -0.18421 -0.05156 C -0.17292 -0.04393 -0.17345 -0.03722 -0.16841 -0.02104 C -0.1731 0.01688 -0.17466 0.01758 -0.19289 0.05133 C -0.19532 0.05596 -0.20035 0.05665 -0.20348 0.06058 C -0.20921 0.06775 -0.2132 0.07746 -0.21928 0.08417 C -0.23508 0.10128 -0.25886 0.09781 -0.279 0.10266 C -0.32206 0.12602 -0.37188 0.12394 -0.41754 0.12602 C -0.44914 0.12532 -0.48074 0.12509 -0.51233 0.1237 C -0.51876 0.12347 -0.52553 0.12394 -0.5316 0.12139 C -0.54428 0.11607 -0.55574 0.0985 -0.56494 0.08648 C -0.57067 0.07099 -0.57345 0.05573 -0.579 0.03977 C -0.57831 0.02659 -0.57935 0.01295 -0.57709 -2.13873E-6 C -0.5764 -0.00439 -0.57188 -0.00578 -0.57015 -0.00948 C -0.5665 -0.01757 -0.56476 -0.02682 -0.56129 -0.03514 C -0.55365 -0.05364 -0.53994 -0.07306 -0.52796 -0.08647 C -0.51181 -0.1045 -0.49202 -0.11237 -0.47535 -0.12855 C -0.4724 -0.13549 -0.47154 -0.14497 -0.46667 -0.14959 C -0.46025 -0.15583 -0.45122 -0.15491 -0.44376 -0.15884 C -0.4316 -0.16508 -0.42345 -0.17502 -0.41042 -0.17988 C -0.39636 -0.17757 -0.38108 -0.18127 -0.36841 -0.17294 C -0.34046 -0.15445 -0.35713 -0.16393 -0.31754 -0.14728 C -0.30938 -0.13872 -0.30209 -0.12809 -0.29289 -0.12161 C -0.26702 -0.10335 -0.23525 -0.09988 -0.21042 -0.07722 C -0.16963 -0.04 -0.14167 0.01064 -0.10695 0.05596 C -0.10226 0.07654 -0.09584 0.09619 -0.09115 0.11677 C -0.08334 0.15052 -0.08647 0.15237 -0.07362 0.17758 C -0.06963 0.1933 -0.06598 0.20787 -0.05956 0.22197 C -0.05765 0.23168 -0.05904 0.23769 -0.0474 0.22891 C -0.04584 0.22775 -0.04619 0.22428 -0.04567 0.22197 C -0.03976 0.19122 -0.04549 0.21018 -0.03508 0.1822 C -0.0297 0.1311 -0.03838 0.18844 -0.02796 0.15862 C -0.01424 0.11954 -0.03282 0.14914 -0.01233 0.12139 C -0.00817 0.10544 -0.00556 0.08972 -5.55556E-6 0.07469 C 0.00364 0.05018 -5.55556E-6 0.02498 -5.55556E-6 -2.13873E-6 " pathEditMode="relative" ptsTypes="fffffffffffffffffffffffffffffffffffffffffffffffffffffffffffffffffffffffffffffffffffffffA">
                                      <p:cBhvr>
                                        <p:cTn id="6" dur="2000" fill="hold"/>
                                        <p:tgtEl>
                                          <p:spTgt spid="4"/>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1485" y="0"/>
            <a:ext cx="9145485" cy="6857999"/>
          </a:xfrm>
        </p:spPr>
      </p:pic>
      <p:sp>
        <p:nvSpPr>
          <p:cNvPr id="4" name="TextBox 3"/>
          <p:cNvSpPr txBox="1"/>
          <p:nvPr/>
        </p:nvSpPr>
        <p:spPr>
          <a:xfrm>
            <a:off x="685800" y="762000"/>
            <a:ext cx="7772400" cy="3970318"/>
          </a:xfrm>
          <a:prstGeom prst="rect">
            <a:avLst/>
          </a:prstGeom>
          <a:noFill/>
        </p:spPr>
        <p:txBody>
          <a:bodyPr wrap="square" rtlCol="0">
            <a:spAutoFit/>
          </a:bodyPr>
          <a:lstStyle/>
          <a:p>
            <a:pPr algn="ctr"/>
            <a:r>
              <a:rPr lang="en-US" sz="3600" dirty="0" smtClean="0">
                <a:solidFill>
                  <a:schemeClr val="bg1"/>
                </a:solidFill>
                <a:latin typeface="Aharoni" pitchFamily="2" charset="-79"/>
                <a:cs typeface="Aharoni" pitchFamily="2" charset="-79"/>
              </a:rPr>
              <a:t>Attendance Link</a:t>
            </a:r>
          </a:p>
          <a:p>
            <a:pPr algn="ctr"/>
            <a:endParaRPr lang="en-US" sz="3600" dirty="0" smtClean="0">
              <a:solidFill>
                <a:schemeClr val="bg1"/>
              </a:solidFill>
              <a:latin typeface="Aharoni" pitchFamily="2" charset="-79"/>
              <a:cs typeface="Aharoni" pitchFamily="2" charset="-79"/>
            </a:endParaRPr>
          </a:p>
          <a:p>
            <a:pPr algn="ctr"/>
            <a:endParaRPr lang="en-US" sz="3600" dirty="0" smtClean="0">
              <a:solidFill>
                <a:schemeClr val="bg1"/>
              </a:solidFill>
              <a:latin typeface="Aharoni" pitchFamily="2" charset="-79"/>
              <a:cs typeface="Aharoni" pitchFamily="2" charset="-79"/>
            </a:endParaRPr>
          </a:p>
          <a:p>
            <a:pPr algn="ctr"/>
            <a:r>
              <a:rPr lang="en-US" sz="3600" dirty="0" smtClean="0">
                <a:solidFill>
                  <a:schemeClr val="bg1"/>
                </a:solidFill>
                <a:hlinkClick r:id="rId3"/>
              </a:rPr>
              <a:t>https://forms.gle/Xqvykv5vfEi1zpyF7</a:t>
            </a:r>
            <a:endParaRPr lang="en-US" sz="3600" dirty="0" smtClean="0">
              <a:solidFill>
                <a:schemeClr val="bg1"/>
              </a:solidFill>
            </a:endParaRPr>
          </a:p>
          <a:p>
            <a:pPr algn="ctr"/>
            <a:endParaRPr lang="en-US" sz="3600" dirty="0" smtClean="0">
              <a:solidFill>
                <a:schemeClr val="bg1"/>
              </a:solidFill>
            </a:endParaRPr>
          </a:p>
          <a:p>
            <a:pPr algn="ctr"/>
            <a:r>
              <a:rPr lang="en-US" sz="3600" dirty="0" smtClean="0">
                <a:solidFill>
                  <a:schemeClr val="bg1"/>
                </a:solidFill>
              </a:rPr>
              <a:t>(Mention date at last point)</a:t>
            </a:r>
          </a:p>
          <a:p>
            <a:pPr algn="ctr"/>
            <a:r>
              <a:rPr lang="en-US" sz="3600" dirty="0" smtClean="0">
                <a:solidFill>
                  <a:schemeClr val="bg1"/>
                </a:solidFill>
                <a:latin typeface="Aharoni" pitchFamily="2" charset="-79"/>
                <a:cs typeface="Aharoni" pitchFamily="2" charset="-79"/>
              </a:rPr>
              <a:t> </a:t>
            </a:r>
            <a:endParaRPr lang="en-US" sz="3600" dirty="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457201"/>
            <a:ext cx="86106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 Q.6 Types of Purchasing polices </a:t>
            </a:r>
            <a:endParaRPr lang="en-US" sz="2400" dirty="0"/>
          </a:p>
        </p:txBody>
      </p:sp>
      <p:sp>
        <p:nvSpPr>
          <p:cNvPr id="4" name="TextBox 3"/>
          <p:cNvSpPr txBox="1"/>
          <p:nvPr/>
        </p:nvSpPr>
        <p:spPr>
          <a:xfrm>
            <a:off x="228600" y="2057400"/>
            <a:ext cx="8458200" cy="230832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lang="en-US" sz="2400" dirty="0" smtClean="0">
                <a:solidFill>
                  <a:schemeClr val="bg1"/>
                </a:solidFill>
                <a:latin typeface="Aharoni" pitchFamily="2" charset="-79"/>
                <a:cs typeface="Aharoni" pitchFamily="2" charset="-79"/>
              </a:rPr>
              <a:t>The term "purchasing" simply describes the process of buying but in a broader sense, the term involves determining the need, selecting the supplier, arriving at proper price, terms, and conditions, issuing the contract or order and following up to ensure proper delivery Importance of Purchasing.</a:t>
            </a:r>
          </a:p>
        </p:txBody>
      </p:sp>
      <p:sp>
        <p:nvSpPr>
          <p:cNvPr id="5" name="TextBox 4"/>
          <p:cNvSpPr txBox="1"/>
          <p:nvPr/>
        </p:nvSpPr>
        <p:spPr>
          <a:xfrm>
            <a:off x="1143000" y="3962400"/>
            <a:ext cx="7391400" cy="1846659"/>
          </a:xfrm>
          <a:prstGeom prst="rect">
            <a:avLst/>
          </a:prstGeom>
          <a:noFill/>
        </p:spPr>
        <p:txBody>
          <a:bodyPr wrap="square" rtlCol="0">
            <a:spAutoFit/>
          </a:bodyPr>
          <a:lstStyle/>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chemeClr val="bg1"/>
              </a:solidFill>
              <a:latin typeface="Aharoni" pitchFamily="2" charset="-79"/>
              <a:cs typeface="Aharoni" pitchFamily="2" charset="-79"/>
            </a:endParaRPr>
          </a:p>
          <a:p>
            <a:pPr algn="just"/>
            <a:endParaRPr lang="en-US" dirty="0"/>
          </a:p>
        </p:txBody>
      </p:sp>
      <p:sp>
        <p:nvSpPr>
          <p:cNvPr id="6" name="TextBox 5"/>
          <p:cNvSpPr txBox="1"/>
          <p:nvPr/>
        </p:nvSpPr>
        <p:spPr>
          <a:xfrm>
            <a:off x="457200" y="4572000"/>
            <a:ext cx="8153400" cy="1910779"/>
          </a:xfrm>
          <a:prstGeom prst="rect">
            <a:avLst/>
          </a:prstGeom>
          <a:solidFill>
            <a:srgbClr val="FFFF00"/>
          </a:solidFill>
        </p:spPr>
        <p:txBody>
          <a:bodyPr wrap="square" rtlCol="0">
            <a:spAutoFit/>
          </a:bodyPr>
          <a:lstStyle/>
          <a:p>
            <a:pPr>
              <a:spcAft>
                <a:spcPts val="500"/>
              </a:spcAft>
            </a:pPr>
            <a:r>
              <a:rPr lang="en-US" sz="2400" dirty="0" smtClean="0">
                <a:latin typeface="Arial"/>
              </a:rPr>
              <a:t>Definition</a:t>
            </a:r>
            <a:endParaRPr lang="en-US" dirty="0" smtClean="0"/>
          </a:p>
          <a:p>
            <a:r>
              <a:rPr lang="en-US" b="1" dirty="0" smtClean="0"/>
              <a:t>Scientific purchasing means To purchase Right material at right time at right source from right quality with right terms and conditions  </a:t>
            </a:r>
            <a:endParaRPr lang="en-US" dirty="0" smtClean="0"/>
          </a:p>
          <a:p>
            <a:r>
              <a:rPr lang="en-US" b="1" dirty="0" smtClean="0"/>
              <a:t> Principles or Objectives or "7 R"S</a:t>
            </a:r>
            <a:endParaRPr lang="en-US" dirty="0" smtClean="0"/>
          </a:p>
          <a:p>
            <a:r>
              <a:rPr lang="en-US" dirty="0" smtClean="0"/>
              <a:t/>
            </a:r>
            <a:br>
              <a:rPr lang="en-US" dirty="0" smtClean="0"/>
            </a:br>
            <a:endParaRPr lang="en-US" dirty="0"/>
          </a:p>
        </p:txBody>
      </p:sp>
      <p:sp>
        <p:nvSpPr>
          <p:cNvPr id="7" name="TextBox 6"/>
          <p:cNvSpPr txBox="1"/>
          <p:nvPr/>
        </p:nvSpPr>
        <p:spPr>
          <a:xfrm>
            <a:off x="381000" y="1143000"/>
            <a:ext cx="8229600" cy="461665"/>
          </a:xfrm>
          <a:prstGeom prst="rect">
            <a:avLst/>
          </a:prstGeom>
          <a:noFill/>
        </p:spPr>
        <p:txBody>
          <a:bodyPr wrap="square" rtlCol="0">
            <a:spAutoFit/>
          </a:bodyPr>
          <a:lstStyle/>
          <a:p>
            <a:r>
              <a:rPr lang="en-US" sz="2400" dirty="0" smtClean="0">
                <a:solidFill>
                  <a:srgbClr val="FFFF00"/>
                </a:solidFill>
                <a:latin typeface="Aharoni" pitchFamily="2" charset="-79"/>
                <a:cs typeface="Aharoni" pitchFamily="2" charset="-79"/>
              </a:rPr>
              <a:t>Meaning:-  </a:t>
            </a:r>
            <a:r>
              <a:rPr lang="en-US" sz="2400" dirty="0" smtClean="0">
                <a:solidFill>
                  <a:schemeClr val="bg1"/>
                </a:solidFill>
                <a:latin typeface="Aharoni" pitchFamily="2" charset="-79"/>
                <a:cs typeface="Aharoni" pitchFamily="2" charset="-79"/>
              </a:rPr>
              <a:t>Purchasing means buying the materials.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additive="base">
                                        <p:cTn id="18" dur="500" fill="hold"/>
                                        <p:tgtEl>
                                          <p:spTgt spid="4"/>
                                        </p:tgtEl>
                                        <p:attrNameLst>
                                          <p:attrName>ppt_x</p:attrName>
                                        </p:attrNameLst>
                                      </p:cBhvr>
                                      <p:tavLst>
                                        <p:tav tm="0">
                                          <p:val>
                                            <p:strVal val="#ppt_x"/>
                                          </p:val>
                                        </p:tav>
                                        <p:tav tm="100000">
                                          <p:val>
                                            <p:strVal val="#ppt_x"/>
                                          </p:val>
                                        </p:tav>
                                      </p:tavLst>
                                    </p:anim>
                                    <p:anim calcmode="lin" valueType="num">
                                      <p:cBhvr additive="base">
                                        <p:cTn id="19"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additive="base">
                                        <p:cTn id="24" dur="500" fill="hold"/>
                                        <p:tgtEl>
                                          <p:spTgt spid="6"/>
                                        </p:tgtEl>
                                        <p:attrNameLst>
                                          <p:attrName>ppt_x</p:attrName>
                                        </p:attrNameLst>
                                      </p:cBhvr>
                                      <p:tavLst>
                                        <p:tav tm="0">
                                          <p:val>
                                            <p:strVal val="#ppt_x"/>
                                          </p:val>
                                        </p:tav>
                                        <p:tav tm="100000">
                                          <p:val>
                                            <p:strVal val="#ppt_x"/>
                                          </p:val>
                                        </p:tav>
                                      </p:tavLst>
                                    </p:anim>
                                    <p:anim calcmode="lin" valueType="num">
                                      <p:cBhvr additive="base">
                                        <p:cTn id="2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6" grpId="0" animBg="1"/>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457200"/>
            <a:ext cx="86868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400" b="1" dirty="0" smtClean="0"/>
              <a:t> </a:t>
            </a:r>
            <a:r>
              <a:rPr lang="en-US" b="1" dirty="0" smtClean="0"/>
              <a:t>Mobile Purchasing :- Online Buying </a:t>
            </a:r>
            <a:endParaRPr lang="en-US" sz="2000" dirty="0"/>
          </a:p>
        </p:txBody>
      </p:sp>
      <p:sp>
        <p:nvSpPr>
          <p:cNvPr id="5" name="TextBox 4"/>
          <p:cNvSpPr txBox="1"/>
          <p:nvPr/>
        </p:nvSpPr>
        <p:spPr>
          <a:xfrm>
            <a:off x="1143000" y="3962400"/>
            <a:ext cx="7391400" cy="1846659"/>
          </a:xfrm>
          <a:prstGeom prst="rect">
            <a:avLst/>
          </a:prstGeom>
          <a:noFill/>
        </p:spPr>
        <p:txBody>
          <a:bodyPr wrap="square" rtlCol="0">
            <a:spAutoFit/>
          </a:bodyPr>
          <a:lstStyle/>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chemeClr val="bg1"/>
              </a:solidFill>
              <a:latin typeface="Aharoni" pitchFamily="2" charset="-79"/>
              <a:cs typeface="Aharoni" pitchFamily="2" charset="-79"/>
            </a:endParaRPr>
          </a:p>
          <a:p>
            <a:pPr algn="just"/>
            <a:endParaRPr lang="en-US" dirty="0"/>
          </a:p>
        </p:txBody>
      </p:sp>
      <p:sp>
        <p:nvSpPr>
          <p:cNvPr id="7" name="TextBox 6"/>
          <p:cNvSpPr txBox="1"/>
          <p:nvPr/>
        </p:nvSpPr>
        <p:spPr>
          <a:xfrm>
            <a:off x="457200" y="2895600"/>
            <a:ext cx="86868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400" b="1" dirty="0" smtClean="0"/>
              <a:t>Mobile Purchasing :- Offline Buying </a:t>
            </a:r>
            <a:endParaRPr lang="en-US" sz="2000" dirty="0"/>
          </a:p>
        </p:txBody>
      </p:sp>
      <p:sp>
        <p:nvSpPr>
          <p:cNvPr id="9" name="TextBox 8"/>
          <p:cNvSpPr txBox="1"/>
          <p:nvPr/>
        </p:nvSpPr>
        <p:spPr>
          <a:xfrm>
            <a:off x="457200" y="4191000"/>
            <a:ext cx="86868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400" b="1" dirty="0" smtClean="0"/>
              <a:t>Mobile Purchasing :- Exchange ( Old and New) </a:t>
            </a:r>
            <a:endParaRPr lang="en-US" sz="2000" dirty="0"/>
          </a:p>
        </p:txBody>
      </p:sp>
      <p:sp>
        <p:nvSpPr>
          <p:cNvPr id="10" name="TextBox 9"/>
          <p:cNvSpPr txBox="1"/>
          <p:nvPr/>
        </p:nvSpPr>
        <p:spPr>
          <a:xfrm>
            <a:off x="457200" y="5410200"/>
            <a:ext cx="8686800" cy="461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400" b="1" dirty="0" smtClean="0"/>
              <a:t>Mobile Purchasing :- Family – Reciprocal buying </a:t>
            </a:r>
            <a:endParaRPr lang="en-US" sz="2000" dirty="0"/>
          </a:p>
        </p:txBody>
      </p:sp>
      <p:pic>
        <p:nvPicPr>
          <p:cNvPr id="1028" name="Picture 4"/>
          <p:cNvPicPr>
            <a:picLocks noChangeAspect="1" noChangeArrowheads="1"/>
          </p:cNvPicPr>
          <p:nvPr/>
        </p:nvPicPr>
        <p:blipFill>
          <a:blip r:embed="rId3"/>
          <a:srcRect/>
          <a:stretch>
            <a:fillRect/>
          </a:stretch>
        </p:blipFill>
        <p:spPr bwMode="auto">
          <a:xfrm>
            <a:off x="3276600" y="990600"/>
            <a:ext cx="2628900" cy="146685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heckerboard(across)">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checkerboard(across)">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checkerboard(across)">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P spid="9" grpId="0" animBg="1"/>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6885"/>
          </a:xfrm>
        </p:spPr>
      </p:pic>
      <p:sp>
        <p:nvSpPr>
          <p:cNvPr id="3" name="TextBox 2"/>
          <p:cNvSpPr txBox="1"/>
          <p:nvPr/>
        </p:nvSpPr>
        <p:spPr>
          <a:xfrm>
            <a:off x="228600" y="457200"/>
            <a:ext cx="8686800" cy="98488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n-US" sz="2400" b="1" dirty="0" smtClean="0"/>
              <a:t>  Q.6 Types of Purchasing polices </a:t>
            </a:r>
            <a:endParaRPr lang="en-US" sz="2400" dirty="0" smtClean="0"/>
          </a:p>
          <a:p>
            <a:endParaRPr lang="en-US" sz="1600" dirty="0" smtClean="0"/>
          </a:p>
          <a:p>
            <a:r>
              <a:rPr lang="en-US" b="1" dirty="0" smtClean="0"/>
              <a:t>  </a:t>
            </a:r>
            <a:endParaRPr lang="en-US" sz="2000" dirty="0"/>
          </a:p>
        </p:txBody>
      </p:sp>
      <p:sp>
        <p:nvSpPr>
          <p:cNvPr id="5" name="TextBox 4"/>
          <p:cNvSpPr txBox="1"/>
          <p:nvPr/>
        </p:nvSpPr>
        <p:spPr>
          <a:xfrm>
            <a:off x="1143000" y="3962400"/>
            <a:ext cx="7391400" cy="1846659"/>
          </a:xfrm>
          <a:prstGeom prst="rect">
            <a:avLst/>
          </a:prstGeom>
          <a:noFill/>
        </p:spPr>
        <p:txBody>
          <a:bodyPr wrap="square" rtlCol="0">
            <a:spAutoFit/>
          </a:bodyPr>
          <a:lstStyle/>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rgbClr val="FFFF00"/>
              </a:solidFill>
              <a:latin typeface="Aharoni" pitchFamily="2" charset="-79"/>
              <a:cs typeface="Aharoni" pitchFamily="2" charset="-79"/>
            </a:endParaRPr>
          </a:p>
          <a:p>
            <a:pPr algn="just"/>
            <a:endParaRPr lang="en-US" sz="2400" dirty="0" smtClean="0">
              <a:solidFill>
                <a:schemeClr val="bg1"/>
              </a:solidFill>
              <a:latin typeface="Aharoni" pitchFamily="2" charset="-79"/>
              <a:cs typeface="Aharoni" pitchFamily="2" charset="-79"/>
            </a:endParaRPr>
          </a:p>
          <a:p>
            <a:pPr algn="just"/>
            <a:endParaRPr lang="en-US" dirty="0"/>
          </a:p>
        </p:txBody>
      </p:sp>
      <p:sp>
        <p:nvSpPr>
          <p:cNvPr id="12" name="TextBox 11"/>
          <p:cNvSpPr txBox="1"/>
          <p:nvPr/>
        </p:nvSpPr>
        <p:spPr>
          <a:xfrm>
            <a:off x="838200" y="1905000"/>
            <a:ext cx="7696200" cy="3170099"/>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lvl="0">
              <a:buFont typeface="Wingdings" pitchFamily="2" charset="2"/>
              <a:buChar char="Ø"/>
            </a:pPr>
            <a:r>
              <a:rPr lang="en-US" sz="4000" b="1" dirty="0" smtClean="0"/>
              <a:t>Speculative buying :- </a:t>
            </a:r>
            <a:endParaRPr lang="en-US" sz="4000" dirty="0" smtClean="0"/>
          </a:p>
          <a:p>
            <a:pPr lvl="0">
              <a:buFont typeface="Wingdings" pitchFamily="2" charset="2"/>
              <a:buChar char="Ø"/>
            </a:pPr>
            <a:r>
              <a:rPr lang="en-US" sz="4000" b="1" dirty="0" smtClean="0"/>
              <a:t>Conservative Buying:- </a:t>
            </a:r>
            <a:endParaRPr lang="en-US" sz="4000" dirty="0" smtClean="0"/>
          </a:p>
          <a:p>
            <a:pPr lvl="0">
              <a:buFont typeface="Wingdings" pitchFamily="2" charset="2"/>
              <a:buChar char="Ø"/>
            </a:pPr>
            <a:r>
              <a:rPr lang="en-US" sz="4000" b="1" dirty="0" smtClean="0"/>
              <a:t>Reciprocal buying:- </a:t>
            </a:r>
            <a:endParaRPr lang="en-US" sz="4000" dirty="0" smtClean="0"/>
          </a:p>
          <a:p>
            <a:pPr lvl="0">
              <a:buFont typeface="Wingdings" pitchFamily="2" charset="2"/>
              <a:buChar char="Ø"/>
            </a:pPr>
            <a:r>
              <a:rPr lang="en-US" sz="4000" b="1" dirty="0" smtClean="0"/>
              <a:t>Concentrated buying:-</a:t>
            </a:r>
            <a:endParaRPr lang="en-US" sz="4000" dirty="0" smtClean="0"/>
          </a:p>
          <a:p>
            <a:pPr lvl="0">
              <a:buFont typeface="Wingdings" pitchFamily="2" charset="2"/>
              <a:buChar char="Ø"/>
            </a:pPr>
            <a:r>
              <a:rPr lang="en-US" sz="4000" b="1" dirty="0" smtClean="0"/>
              <a:t>Diversified buying:-</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diamond(in)">
                                      <p:cBhvr>
                                        <p:cTn id="12"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914400" y="457200"/>
            <a:ext cx="8229600" cy="2677656"/>
          </a:xfrm>
          <a:prstGeom prst="rect">
            <a:avLst/>
          </a:prstGeom>
          <a:solidFill>
            <a:schemeClr val="accent2"/>
          </a:solidFill>
        </p:spPr>
        <p:txBody>
          <a:bodyPr wrap="square" rtlCol="0">
            <a:spAutoFit/>
          </a:bodyPr>
          <a:lstStyle/>
          <a:p>
            <a:pPr marL="514350" lvl="2" indent="-514350">
              <a:buAutoNum type="arabicPeriod"/>
            </a:pPr>
            <a:r>
              <a:rPr lang="en-US" sz="2800" b="1" dirty="0" smtClean="0">
                <a:solidFill>
                  <a:srgbClr val="FFFF00"/>
                </a:solidFill>
                <a:latin typeface="Aharoni" pitchFamily="2" charset="-79"/>
                <a:cs typeface="Aharoni" pitchFamily="2" charset="-79"/>
              </a:rPr>
              <a:t>Speculative buying </a:t>
            </a:r>
            <a:r>
              <a:rPr lang="en-US" sz="2800" dirty="0" smtClean="0">
                <a:solidFill>
                  <a:srgbClr val="FFFF00"/>
                </a:solidFill>
                <a:latin typeface="Aharoni" pitchFamily="2" charset="-79"/>
                <a:cs typeface="Aharoni" pitchFamily="2" charset="-79"/>
              </a:rPr>
              <a:t>:-</a:t>
            </a:r>
          </a:p>
          <a:p>
            <a:pPr marL="514350" lvl="2" indent="-514350">
              <a:buFont typeface="Wingdings" pitchFamily="2" charset="2"/>
              <a:buChar char="Ø"/>
            </a:pPr>
            <a:r>
              <a:rPr lang="en-US" sz="2800" b="1" dirty="0" smtClean="0">
                <a:solidFill>
                  <a:schemeClr val="bg1"/>
                </a:solidFill>
                <a:latin typeface="Aharoni" pitchFamily="2" charset="-79"/>
                <a:cs typeface="Aharoni" pitchFamily="2" charset="-79"/>
              </a:rPr>
              <a:t>buy at low price to sell high price in the market</a:t>
            </a:r>
          </a:p>
          <a:p>
            <a:pPr marL="514350" lvl="2" indent="-514350">
              <a:buFont typeface="Wingdings" pitchFamily="2" charset="2"/>
              <a:buChar char="Ø"/>
            </a:pPr>
            <a:r>
              <a:rPr lang="en-US" sz="2800" b="1" dirty="0" smtClean="0">
                <a:solidFill>
                  <a:schemeClr val="bg1"/>
                </a:solidFill>
                <a:latin typeface="Aharoni" pitchFamily="2" charset="-79"/>
                <a:cs typeface="Aharoni" pitchFamily="2" charset="-79"/>
              </a:rPr>
              <a:t>Share Market </a:t>
            </a:r>
            <a:endParaRPr lang="en-US" sz="2800" dirty="0" smtClean="0">
              <a:solidFill>
                <a:schemeClr val="bg1"/>
              </a:solidFill>
              <a:latin typeface="Aharoni" pitchFamily="2" charset="-79"/>
              <a:cs typeface="Aharoni" pitchFamily="2" charset="-79"/>
            </a:endParaRPr>
          </a:p>
          <a:p>
            <a:pPr marL="514350" lvl="2" indent="-514350">
              <a:buAutoNum type="arabicPeriod"/>
            </a:pPr>
            <a:endParaRPr lang="en-US" sz="2800" dirty="0" smtClean="0">
              <a:latin typeface="Aharoni" pitchFamily="2" charset="-79"/>
              <a:cs typeface="Aharoni" pitchFamily="2" charset="-79"/>
            </a:endParaRPr>
          </a:p>
          <a:p>
            <a:pPr marL="514350" lvl="2" indent="-514350"/>
            <a:endParaRPr lang="en-US" sz="2800"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1"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1371600" y="609600"/>
            <a:ext cx="6858000" cy="1384995"/>
          </a:xfrm>
          <a:prstGeom prst="rect">
            <a:avLst/>
          </a:prstGeom>
          <a:solidFill>
            <a:schemeClr val="accent2"/>
          </a:solidFill>
        </p:spPr>
        <p:txBody>
          <a:bodyPr wrap="square" rtlCol="0">
            <a:spAutoFit/>
          </a:bodyPr>
          <a:lstStyle/>
          <a:p>
            <a:pPr marL="0" lvl="2"/>
            <a:r>
              <a:rPr lang="en-US" sz="2800" b="1" dirty="0" smtClean="0">
                <a:solidFill>
                  <a:srgbClr val="FFFF00"/>
                </a:solidFill>
                <a:latin typeface="+mj-lt"/>
                <a:cs typeface="Aharoni" pitchFamily="2" charset="-79"/>
              </a:rPr>
              <a:t>2</a:t>
            </a:r>
            <a:r>
              <a:rPr lang="en-US" sz="2800" dirty="0" smtClean="0">
                <a:solidFill>
                  <a:srgbClr val="FFFF00"/>
                </a:solidFill>
                <a:latin typeface="Aharoni" pitchFamily="2" charset="-79"/>
                <a:cs typeface="Aharoni" pitchFamily="2" charset="-79"/>
              </a:rPr>
              <a:t> Conservative Buying :</a:t>
            </a:r>
            <a:r>
              <a:rPr lang="en-US" sz="2800" dirty="0" smtClean="0">
                <a:latin typeface="Aharoni" pitchFamily="2" charset="-79"/>
                <a:cs typeface="Aharoni" pitchFamily="2" charset="-79"/>
              </a:rPr>
              <a:t>-</a:t>
            </a:r>
          </a:p>
          <a:p>
            <a:pPr>
              <a:buFont typeface="Wingdings" pitchFamily="2" charset="2"/>
              <a:buChar char="Ø"/>
            </a:pPr>
            <a:r>
              <a:rPr lang="en-US" sz="2800" dirty="0" smtClean="0">
                <a:solidFill>
                  <a:schemeClr val="bg1"/>
                </a:solidFill>
                <a:latin typeface="Aharoni" pitchFamily="2" charset="-79"/>
                <a:cs typeface="Aharoni" pitchFamily="2" charset="-79"/>
              </a:rPr>
              <a:t> Buy at only when it is required </a:t>
            </a:r>
            <a:br>
              <a:rPr lang="en-US" sz="2800" dirty="0" smtClean="0">
                <a:solidFill>
                  <a:schemeClr val="bg1"/>
                </a:solidFill>
                <a:latin typeface="Aharoni" pitchFamily="2" charset="-79"/>
                <a:cs typeface="Aharoni" pitchFamily="2" charset="-79"/>
              </a:rPr>
            </a:br>
            <a:r>
              <a:rPr lang="en-US" sz="2800" dirty="0" smtClean="0">
                <a:solidFill>
                  <a:schemeClr val="bg1"/>
                </a:solidFill>
                <a:latin typeface="Aharoni" pitchFamily="2" charset="-79"/>
                <a:cs typeface="Aharoni" pitchFamily="2" charset="-79"/>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1143000" y="533400"/>
            <a:ext cx="7086600" cy="6124754"/>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marL="0" lvl="2"/>
            <a:r>
              <a:rPr lang="en-US" sz="2800" b="1" dirty="0" smtClean="0">
                <a:solidFill>
                  <a:srgbClr val="FFFF00"/>
                </a:solidFill>
                <a:latin typeface="+mj-lt"/>
                <a:cs typeface="Aharoni" pitchFamily="2" charset="-79"/>
              </a:rPr>
              <a:t>3</a:t>
            </a:r>
            <a:r>
              <a:rPr lang="en-US" sz="2800" dirty="0" smtClean="0">
                <a:solidFill>
                  <a:srgbClr val="FFFF00"/>
                </a:solidFill>
                <a:latin typeface="Aharoni" pitchFamily="2" charset="-79"/>
                <a:cs typeface="Aharoni" pitchFamily="2" charset="-79"/>
              </a:rPr>
              <a:t> </a:t>
            </a:r>
            <a:r>
              <a:rPr lang="en-US" sz="2800" b="1" dirty="0" smtClean="0">
                <a:solidFill>
                  <a:srgbClr val="FFFF00"/>
                </a:solidFill>
                <a:latin typeface="Aharoni" pitchFamily="2" charset="-79"/>
                <a:cs typeface="Aharoni" pitchFamily="2" charset="-79"/>
              </a:rPr>
              <a:t>Reciprocal buying:- </a:t>
            </a:r>
            <a:endParaRPr lang="en-US" sz="2800" dirty="0" smtClean="0">
              <a:solidFill>
                <a:srgbClr val="FFFF00"/>
              </a:solidFill>
              <a:latin typeface="Aharoni" pitchFamily="2" charset="-79"/>
              <a:cs typeface="Aharoni" pitchFamily="2" charset="-79"/>
            </a:endParaRPr>
          </a:p>
          <a:p>
            <a:pPr marL="0" lvl="2"/>
            <a:r>
              <a:rPr lang="en-US" sz="2800" dirty="0" smtClean="0">
                <a:solidFill>
                  <a:srgbClr val="FFFF00"/>
                </a:solidFill>
                <a:latin typeface="Aharoni" pitchFamily="2" charset="-79"/>
                <a:cs typeface="Aharoni" pitchFamily="2" charset="-79"/>
              </a:rPr>
              <a:t>:- </a:t>
            </a:r>
            <a:r>
              <a:rPr lang="en-US" sz="2800" dirty="0" smtClean="0">
                <a:solidFill>
                  <a:schemeClr val="bg1"/>
                </a:solidFill>
                <a:latin typeface="Aharoni" pitchFamily="2" charset="-79"/>
                <a:cs typeface="Aharoni" pitchFamily="2" charset="-79"/>
              </a:rPr>
              <a:t>Any arrangement under which a seller of one product or service buys another product or service from one of his customers.</a:t>
            </a:r>
          </a:p>
          <a:p>
            <a:pPr marL="0" lvl="2"/>
            <a:endParaRPr lang="en-US" sz="2800" dirty="0" smtClean="0">
              <a:solidFill>
                <a:srgbClr val="FFFF00"/>
              </a:solidFill>
              <a:latin typeface="Aharoni" pitchFamily="2" charset="-79"/>
              <a:cs typeface="Aharoni" pitchFamily="2" charset="-79"/>
            </a:endParaRPr>
          </a:p>
          <a:p>
            <a:pPr marL="0" lvl="2"/>
            <a:endParaRPr lang="en-US" sz="2800" dirty="0" smtClean="0">
              <a:solidFill>
                <a:srgbClr val="FFFF00"/>
              </a:solidFill>
              <a:latin typeface="Aharoni" pitchFamily="2" charset="-79"/>
              <a:cs typeface="Aharoni" pitchFamily="2" charset="-79"/>
            </a:endParaRPr>
          </a:p>
          <a:p>
            <a:pPr marL="0" lvl="2"/>
            <a:r>
              <a:rPr lang="en-US" sz="2800" dirty="0" smtClean="0">
                <a:solidFill>
                  <a:schemeClr val="bg1"/>
                </a:solidFill>
                <a:latin typeface="Aharoni" pitchFamily="2" charset="-79"/>
                <a:cs typeface="Aharoni" pitchFamily="2" charset="-79"/>
              </a:rPr>
              <a:t>As a result of the agreement, both parties secure something they need and benefit from the terms of the contract. With corporations, a reciprocal agreement may involve cooperation on specific projects that will ultimately benefit both companies.</a:t>
            </a:r>
            <a:endParaRPr lang="en-US" sz="2400"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381000" y="228600"/>
            <a:ext cx="8229600" cy="2677656"/>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marL="0" lvl="2"/>
            <a:r>
              <a:rPr lang="en-US" sz="2800" dirty="0" smtClean="0">
                <a:solidFill>
                  <a:srgbClr val="FFFF00"/>
                </a:solidFill>
                <a:latin typeface="+mj-lt"/>
                <a:cs typeface="Aharoni" pitchFamily="2" charset="-79"/>
              </a:rPr>
              <a:t>4</a:t>
            </a:r>
            <a:r>
              <a:rPr lang="en-US" sz="2800" dirty="0" smtClean="0">
                <a:solidFill>
                  <a:srgbClr val="FFFF00"/>
                </a:solidFill>
                <a:latin typeface="Aharoni" pitchFamily="2" charset="-79"/>
                <a:cs typeface="Aharoni" pitchFamily="2" charset="-79"/>
              </a:rPr>
              <a:t>. Concentrated buying:- :-</a:t>
            </a:r>
          </a:p>
          <a:p>
            <a:pPr marL="0" lvl="2">
              <a:buFont typeface="Wingdings" pitchFamily="2" charset="2"/>
              <a:buChar char="Ø"/>
            </a:pPr>
            <a:r>
              <a:rPr lang="en-US" sz="2800" dirty="0" smtClean="0">
                <a:solidFill>
                  <a:schemeClr val="bg1"/>
                </a:solidFill>
                <a:latin typeface="Aharoni" pitchFamily="2" charset="-79"/>
                <a:cs typeface="Aharoni" pitchFamily="2" charset="-79"/>
              </a:rPr>
              <a:t>All or large quantities buy from one or selected supplier to save transport and material handling  cost and saving in the price. large scale buying provide benefits.</a:t>
            </a:r>
          </a:p>
          <a:p>
            <a:pPr>
              <a:buFont typeface="Wingdings" pitchFamily="2" charset="2"/>
              <a:buChar char="Ø"/>
            </a:pPr>
            <a:endParaRPr lang="en-US" sz="2800"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descr="Powerpoint-Backgrounds-9.jpg"/>
          <p:cNvPicPr>
            <a:picLocks noGrp="1" noChangeAspect="1"/>
          </p:cNvPicPr>
          <p:nvPr>
            <p:ph sz="half" idx="4294967295"/>
          </p:nvPr>
        </p:nvPicPr>
        <p:blipFill>
          <a:blip r:embed="rId2"/>
          <a:stretch>
            <a:fillRect/>
          </a:stretch>
        </p:blipFill>
        <p:spPr>
          <a:xfrm>
            <a:off x="0" y="0"/>
            <a:ext cx="9144000" cy="6858000"/>
          </a:xfrm>
        </p:spPr>
      </p:pic>
      <p:sp>
        <p:nvSpPr>
          <p:cNvPr id="3" name="TextBox 2"/>
          <p:cNvSpPr txBox="1"/>
          <p:nvPr/>
        </p:nvSpPr>
        <p:spPr>
          <a:xfrm>
            <a:off x="381000" y="228600"/>
            <a:ext cx="8229600" cy="138499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marL="0" lvl="2"/>
            <a:r>
              <a:rPr lang="en-US" sz="2800" dirty="0" smtClean="0">
                <a:solidFill>
                  <a:srgbClr val="FFFF00"/>
                </a:solidFill>
                <a:latin typeface="+mj-lt"/>
                <a:cs typeface="Aharoni" pitchFamily="2" charset="-79"/>
              </a:rPr>
              <a:t>5</a:t>
            </a:r>
            <a:r>
              <a:rPr lang="en-US" sz="2800" dirty="0" smtClean="0">
                <a:solidFill>
                  <a:srgbClr val="FFFF00"/>
                </a:solidFill>
                <a:latin typeface="Aharoni" pitchFamily="2" charset="-79"/>
                <a:cs typeface="Aharoni" pitchFamily="2" charset="-79"/>
              </a:rPr>
              <a:t>. Diversified buying :-</a:t>
            </a:r>
          </a:p>
          <a:p>
            <a:pPr>
              <a:buFont typeface="Wingdings" pitchFamily="2" charset="2"/>
              <a:buChar char="Ø"/>
            </a:pPr>
            <a:r>
              <a:rPr lang="en-US" sz="2800" b="1" dirty="0" smtClean="0">
                <a:solidFill>
                  <a:schemeClr val="bg1"/>
                </a:solidFill>
                <a:latin typeface="Aharoni" pitchFamily="2" charset="-79"/>
                <a:cs typeface="Aharoni" pitchFamily="2" charset="-79"/>
              </a:rPr>
              <a:t>buy material from different supplier with flexibility</a:t>
            </a:r>
            <a:endParaRPr lang="en-US" sz="2800" dirty="0" smtClean="0">
              <a:solidFill>
                <a:schemeClr val="bg1"/>
              </a:solidFill>
              <a:latin typeface="Aharoni" pitchFamily="2" charset="-79"/>
              <a:cs typeface="Aharoni" pitchFamily="2" charset="-79"/>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diamond(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1262</TotalTime>
  <Words>431</Words>
  <Application>Microsoft Office PowerPoint</Application>
  <PresentationFormat>On-screen Show (4:3)</PresentationFormat>
  <Paragraphs>89</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DELL</dc:creator>
  <cp:lastModifiedBy>DELL</cp:lastModifiedBy>
  <cp:revision>114</cp:revision>
  <dcterms:created xsi:type="dcterms:W3CDTF">2020-06-02T07:05:21Z</dcterms:created>
  <dcterms:modified xsi:type="dcterms:W3CDTF">2021-09-23T11:10:57Z</dcterms:modified>
</cp:coreProperties>
</file>